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82" r:id="rId2"/>
    <p:sldId id="277" r:id="rId3"/>
    <p:sldId id="280" r:id="rId4"/>
    <p:sldId id="278" r:id="rId5"/>
    <p:sldId id="274" r:id="rId6"/>
    <p:sldId id="265" r:id="rId7"/>
    <p:sldId id="283" r:id="rId8"/>
    <p:sldId id="27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BBB6"/>
    <a:srgbClr val="9B1F1F"/>
    <a:srgbClr val="9C1F1F"/>
    <a:srgbClr val="C142CD"/>
    <a:srgbClr val="450A18"/>
    <a:srgbClr val="0E0B1A"/>
    <a:srgbClr val="FFFFFF"/>
    <a:srgbClr val="450F18"/>
    <a:srgbClr val="0E0C1B"/>
    <a:srgbClr val="0E0D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45"/>
    <p:restoredTop sz="94732"/>
  </p:normalViewPr>
  <p:slideViewPr>
    <p:cSldViewPr snapToGrid="0" snapToObjects="1">
      <p:cViewPr>
        <p:scale>
          <a:sx n="97" d="100"/>
          <a:sy n="97" d="100"/>
        </p:scale>
        <p:origin x="976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6C999-1E62-5943-8B67-832A44E1F877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E67D4-A774-B54E-B0E5-C14128279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9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6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806028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 txBox="1">
            <a:spLocks noGrp="1" noChangeArrowheads="1"/>
          </p:cNvSpPr>
          <p:nvPr/>
        </p:nvSpPr>
        <p:spPr bwMode="auto">
          <a:xfrm>
            <a:off x="3884613" y="8685706"/>
            <a:ext cx="2971800" cy="45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FF4A5181-BC61-4813-BE4F-D53ABF32B751}" type="slidenum">
              <a:rPr lang="en-US" altLang="zh-TW" sz="1200"/>
              <a:pPr algn="r" eaLnBrk="1" hangingPunct="1"/>
              <a:t>7</a:t>
            </a:fld>
            <a:endParaRPr lang="en-US" altLang="zh-TW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633828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1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37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6931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606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1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187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0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40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20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0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FA0E8-050F-5B4F-AD66-CB2A74E46C5C}" type="datetimeFigureOut">
              <a:rPr lang="en-US" smtClean="0"/>
              <a:t>5/2/18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5131D-76EA-A84D-AE5B-94821FA2B3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2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4" Type="http://schemas.openxmlformats.org/officeDocument/2006/relationships/hyperlink" Target="mailto:naomi.chan@evigtro.com.hk" TargetMode="External"/><Relationship Id="rId5" Type="http://schemas.openxmlformats.org/officeDocument/2006/relationships/image" Target="../media/image1.png"/><Relationship Id="rId6" Type="http://schemas.microsoft.com/office/2007/relationships/hdphoto" Target="../media/hdphoto1.wdp"/><Relationship Id="rId7" Type="http://schemas.openxmlformats.org/officeDocument/2006/relationships/package" Target="../embeddings/Microsoft_Excel_Worksheet1.xlsx"/><Relationship Id="rId8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entury Gothic"/>
                <a:cs typeface="Century Gothic"/>
              </a:rPr>
              <a:t>Step-to-Step guide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0288"/>
            <a:ext cx="8229600" cy="248147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Create Your hoodie </a:t>
            </a:r>
            <a:r>
              <a:rPr lang="en-US" sz="2000" dirty="0" smtClean="0"/>
              <a:t>design in this PPT</a:t>
            </a:r>
          </a:p>
          <a:p>
            <a:r>
              <a:rPr lang="en-US" sz="2000" dirty="0" smtClean="0"/>
              <a:t>Adding </a:t>
            </a:r>
            <a:r>
              <a:rPr lang="en-US" sz="2000" dirty="0" smtClean="0"/>
              <a:t>your logo in PPT</a:t>
            </a:r>
          </a:p>
          <a:p>
            <a:r>
              <a:rPr lang="en-US" sz="2000" dirty="0" smtClean="0"/>
              <a:t>Specify your logo placement</a:t>
            </a:r>
          </a:p>
          <a:p>
            <a:r>
              <a:rPr lang="en-US" sz="2000" dirty="0" smtClean="0"/>
              <a:t>Specify your logo sizes</a:t>
            </a:r>
          </a:p>
          <a:p>
            <a:r>
              <a:rPr lang="en-US" sz="2000" dirty="0" smtClean="0"/>
              <a:t>Checklist </a:t>
            </a:r>
          </a:p>
          <a:p>
            <a:r>
              <a:rPr lang="en-US" sz="2000" dirty="0" smtClean="0"/>
              <a:t>Submit your design by email together with the Logo Artwork</a:t>
            </a:r>
            <a:endParaRPr lang="en-US" sz="2000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6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手繪多邊形 8"/>
          <p:cNvSpPr/>
          <p:nvPr/>
        </p:nvSpPr>
        <p:spPr>
          <a:xfrm>
            <a:off x="748381" y="1114460"/>
            <a:ext cx="6929718" cy="4554071"/>
          </a:xfrm>
          <a:custGeom>
            <a:avLst/>
            <a:gdLst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29718" h="4554071">
                <a:moveTo>
                  <a:pt x="2859741" y="1165412"/>
                </a:moveTo>
                <a:cubicBezTo>
                  <a:pt x="2683435" y="1204259"/>
                  <a:pt x="2542988" y="1278965"/>
                  <a:pt x="2384612" y="1335742"/>
                </a:cubicBezTo>
                <a:lnTo>
                  <a:pt x="179294" y="2716306"/>
                </a:lnTo>
                <a:cubicBezTo>
                  <a:pt x="173318" y="2826870"/>
                  <a:pt x="59765" y="2865718"/>
                  <a:pt x="0" y="2940424"/>
                </a:cubicBezTo>
                <a:lnTo>
                  <a:pt x="125506" y="3200400"/>
                </a:lnTo>
                <a:lnTo>
                  <a:pt x="421341" y="3092824"/>
                </a:lnTo>
                <a:lnTo>
                  <a:pt x="2303930" y="2447365"/>
                </a:lnTo>
                <a:cubicBezTo>
                  <a:pt x="2291977" y="3149600"/>
                  <a:pt x="2172447" y="3833906"/>
                  <a:pt x="2268071" y="4554071"/>
                </a:cubicBezTo>
                <a:lnTo>
                  <a:pt x="4652683" y="4554071"/>
                </a:lnTo>
                <a:cubicBezTo>
                  <a:pt x="4748306" y="3860800"/>
                  <a:pt x="4628777" y="3149600"/>
                  <a:pt x="4616824" y="2447365"/>
                </a:cubicBezTo>
                <a:lnTo>
                  <a:pt x="6481483" y="3083859"/>
                </a:lnTo>
                <a:lnTo>
                  <a:pt x="6804212" y="3200400"/>
                </a:lnTo>
                <a:lnTo>
                  <a:pt x="6929718" y="2931459"/>
                </a:lnTo>
                <a:lnTo>
                  <a:pt x="6732494" y="2725271"/>
                </a:lnTo>
                <a:lnTo>
                  <a:pt x="4527177" y="1335742"/>
                </a:lnTo>
                <a:cubicBezTo>
                  <a:pt x="4374777" y="1281954"/>
                  <a:pt x="4329953" y="1219200"/>
                  <a:pt x="4069977" y="1174377"/>
                </a:cubicBezTo>
                <a:cubicBezTo>
                  <a:pt x="4043083" y="1072777"/>
                  <a:pt x="4032738" y="979453"/>
                  <a:pt x="3989294" y="869577"/>
                </a:cubicBezTo>
                <a:cubicBezTo>
                  <a:pt x="4172956" y="774673"/>
                  <a:pt x="4066989" y="750048"/>
                  <a:pt x="4105836" y="690283"/>
                </a:cubicBezTo>
                <a:cubicBezTo>
                  <a:pt x="4081931" y="379507"/>
                  <a:pt x="3721693" y="55523"/>
                  <a:pt x="3469341" y="0"/>
                </a:cubicBezTo>
                <a:cubicBezTo>
                  <a:pt x="3356141" y="56380"/>
                  <a:pt x="2878657" y="222057"/>
                  <a:pt x="2832847" y="708212"/>
                </a:cubicBezTo>
                <a:cubicBezTo>
                  <a:pt x="2871694" y="762000"/>
                  <a:pt x="2765728" y="708212"/>
                  <a:pt x="2949389" y="869577"/>
                </a:cubicBezTo>
                <a:lnTo>
                  <a:pt x="2859741" y="1165412"/>
                </a:lnTo>
                <a:close/>
              </a:path>
            </a:pathLst>
          </a:custGeom>
          <a:solidFill>
            <a:srgbClr val="C4B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pic>
        <p:nvPicPr>
          <p:cNvPr id="34" name="圖片 3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2" t="6643" r="6202"/>
          <a:stretch/>
        </p:blipFill>
        <p:spPr>
          <a:xfrm>
            <a:off x="626409" y="1088131"/>
            <a:ext cx="7180730" cy="50219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36972" y="5868956"/>
            <a:ext cx="2895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latin typeface="Jersey M54"/>
                <a:cs typeface="Jersey M54"/>
              </a:rPr>
              <a:t>Information </a:t>
            </a:r>
          </a:p>
          <a:p>
            <a:pPr algn="ctr"/>
            <a:r>
              <a:rPr lang="en-US" sz="2400" spc="300" dirty="0" smtClean="0">
                <a:latin typeface="Jersey M54"/>
                <a:cs typeface="Jersey M54"/>
              </a:rPr>
              <a:t>of Hoodies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481258" y="4417458"/>
            <a:ext cx="2260433" cy="449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4739524" y="3344333"/>
            <a:ext cx="2110010" cy="2146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49533" y="3159667"/>
            <a:ext cx="2241420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Chest logo</a:t>
            </a:r>
          </a:p>
          <a:p>
            <a:r>
              <a:rPr lang="en-US" sz="1200" dirty="0" smtClean="0"/>
              <a:t>(Max 35cm x 35 cm)</a:t>
            </a:r>
            <a:endParaRPr lang="en-US" sz="1200" dirty="0"/>
          </a:p>
        </p:txBody>
      </p:sp>
      <p:sp>
        <p:nvSpPr>
          <p:cNvPr id="31" name="TextBox 30"/>
          <p:cNvSpPr txBox="1"/>
          <p:nvPr/>
        </p:nvSpPr>
        <p:spPr>
          <a:xfrm>
            <a:off x="6783788" y="4078332"/>
            <a:ext cx="2307165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Packet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6213592" y="1835888"/>
            <a:ext cx="2701835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Inner Hood fabric</a:t>
            </a:r>
            <a:endParaRPr lang="en-US" sz="1200" dirty="0"/>
          </a:p>
        </p:txBody>
      </p:sp>
      <p:sp>
        <p:nvSpPr>
          <p:cNvPr id="10" name="手繪多邊形 9"/>
          <p:cNvSpPr/>
          <p:nvPr/>
        </p:nvSpPr>
        <p:spPr>
          <a:xfrm>
            <a:off x="3570097" y="1655095"/>
            <a:ext cx="1286285" cy="813514"/>
          </a:xfrm>
          <a:custGeom>
            <a:avLst/>
            <a:gdLst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50009 h 831272"/>
              <a:gd name="connsiteX1" fmla="*/ 1286285 w 1286285"/>
              <a:gd name="connsiteY1" fmla="*/ 210005 h 831272"/>
              <a:gd name="connsiteX2" fmla="*/ 647517 w 1286285"/>
              <a:gd name="connsiteY2" fmla="*/ 0 h 831272"/>
              <a:gd name="connsiteX3" fmla="*/ 0 w 1286285"/>
              <a:gd name="connsiteY3" fmla="*/ 214380 h 831272"/>
              <a:gd name="connsiteX4" fmla="*/ 131253 w 1286285"/>
              <a:gd name="connsiteY4" fmla="*/ 358759 h 831272"/>
              <a:gd name="connsiteX5" fmla="*/ 647517 w 1286285"/>
              <a:gd name="connsiteY5" fmla="*/ 831272 h 831272"/>
              <a:gd name="connsiteX6" fmla="*/ 1168157 w 1286285"/>
              <a:gd name="connsiteY6" fmla="*/ 350009 h 831272"/>
              <a:gd name="connsiteX0" fmla="*/ 1168157 w 1286285"/>
              <a:gd name="connsiteY0" fmla="*/ 336495 h 817758"/>
              <a:gd name="connsiteX1" fmla="*/ 1286285 w 1286285"/>
              <a:gd name="connsiteY1" fmla="*/ 196491 h 817758"/>
              <a:gd name="connsiteX2" fmla="*/ 647517 w 1286285"/>
              <a:gd name="connsiteY2" fmla="*/ 0 h 817758"/>
              <a:gd name="connsiteX3" fmla="*/ 0 w 1286285"/>
              <a:gd name="connsiteY3" fmla="*/ 200866 h 817758"/>
              <a:gd name="connsiteX4" fmla="*/ 131253 w 1286285"/>
              <a:gd name="connsiteY4" fmla="*/ 345245 h 817758"/>
              <a:gd name="connsiteX5" fmla="*/ 647517 w 1286285"/>
              <a:gd name="connsiteY5" fmla="*/ 817758 h 817758"/>
              <a:gd name="connsiteX6" fmla="*/ 1168157 w 1286285"/>
              <a:gd name="connsiteY6" fmla="*/ 336495 h 817758"/>
              <a:gd name="connsiteX0" fmla="*/ 1168157 w 1286285"/>
              <a:gd name="connsiteY0" fmla="*/ 345504 h 826767"/>
              <a:gd name="connsiteX1" fmla="*/ 1286285 w 1286285"/>
              <a:gd name="connsiteY1" fmla="*/ 205500 h 826767"/>
              <a:gd name="connsiteX2" fmla="*/ 643012 w 1286285"/>
              <a:gd name="connsiteY2" fmla="*/ 0 h 826767"/>
              <a:gd name="connsiteX3" fmla="*/ 0 w 1286285"/>
              <a:gd name="connsiteY3" fmla="*/ 209875 h 826767"/>
              <a:gd name="connsiteX4" fmla="*/ 131253 w 1286285"/>
              <a:gd name="connsiteY4" fmla="*/ 354254 h 826767"/>
              <a:gd name="connsiteX5" fmla="*/ 647517 w 1286285"/>
              <a:gd name="connsiteY5" fmla="*/ 826767 h 826767"/>
              <a:gd name="connsiteX6" fmla="*/ 1168157 w 1286285"/>
              <a:gd name="connsiteY6" fmla="*/ 345504 h 826767"/>
              <a:gd name="connsiteX0" fmla="*/ 1168157 w 1286285"/>
              <a:gd name="connsiteY0" fmla="*/ 345504 h 826767"/>
              <a:gd name="connsiteX1" fmla="*/ 1286285 w 1286285"/>
              <a:gd name="connsiteY1" fmla="*/ 205500 h 826767"/>
              <a:gd name="connsiteX2" fmla="*/ 643012 w 1286285"/>
              <a:gd name="connsiteY2" fmla="*/ 0 h 826767"/>
              <a:gd name="connsiteX3" fmla="*/ 0 w 1286285"/>
              <a:gd name="connsiteY3" fmla="*/ 209875 h 826767"/>
              <a:gd name="connsiteX4" fmla="*/ 131253 w 1286285"/>
              <a:gd name="connsiteY4" fmla="*/ 354254 h 826767"/>
              <a:gd name="connsiteX5" fmla="*/ 647517 w 1286285"/>
              <a:gd name="connsiteY5" fmla="*/ 826767 h 826767"/>
              <a:gd name="connsiteX6" fmla="*/ 1168157 w 1286285"/>
              <a:gd name="connsiteY6" fmla="*/ 345504 h 826767"/>
              <a:gd name="connsiteX0" fmla="*/ 1168157 w 1286285"/>
              <a:gd name="connsiteY0" fmla="*/ 345504 h 826767"/>
              <a:gd name="connsiteX1" fmla="*/ 1286285 w 1286285"/>
              <a:gd name="connsiteY1" fmla="*/ 205500 h 826767"/>
              <a:gd name="connsiteX2" fmla="*/ 643012 w 1286285"/>
              <a:gd name="connsiteY2" fmla="*/ 0 h 826767"/>
              <a:gd name="connsiteX3" fmla="*/ 0 w 1286285"/>
              <a:gd name="connsiteY3" fmla="*/ 209875 h 826767"/>
              <a:gd name="connsiteX4" fmla="*/ 131253 w 1286285"/>
              <a:gd name="connsiteY4" fmla="*/ 354254 h 826767"/>
              <a:gd name="connsiteX5" fmla="*/ 647517 w 1286285"/>
              <a:gd name="connsiteY5" fmla="*/ 826767 h 826767"/>
              <a:gd name="connsiteX6" fmla="*/ 1168157 w 1286285"/>
              <a:gd name="connsiteY6" fmla="*/ 345504 h 826767"/>
              <a:gd name="connsiteX0" fmla="*/ 1168157 w 1286285"/>
              <a:gd name="connsiteY0" fmla="*/ 332251 h 813514"/>
              <a:gd name="connsiteX1" fmla="*/ 1286285 w 1286285"/>
              <a:gd name="connsiteY1" fmla="*/ 192247 h 813514"/>
              <a:gd name="connsiteX2" fmla="*/ 643012 w 1286285"/>
              <a:gd name="connsiteY2" fmla="*/ 0 h 813514"/>
              <a:gd name="connsiteX3" fmla="*/ 0 w 1286285"/>
              <a:gd name="connsiteY3" fmla="*/ 196622 h 813514"/>
              <a:gd name="connsiteX4" fmla="*/ 131253 w 1286285"/>
              <a:gd name="connsiteY4" fmla="*/ 341001 h 813514"/>
              <a:gd name="connsiteX5" fmla="*/ 647517 w 1286285"/>
              <a:gd name="connsiteY5" fmla="*/ 813514 h 813514"/>
              <a:gd name="connsiteX6" fmla="*/ 1168157 w 1286285"/>
              <a:gd name="connsiteY6" fmla="*/ 332251 h 813514"/>
              <a:gd name="connsiteX0" fmla="*/ 1168157 w 1286285"/>
              <a:gd name="connsiteY0" fmla="*/ 332251 h 813514"/>
              <a:gd name="connsiteX1" fmla="*/ 1286285 w 1286285"/>
              <a:gd name="connsiteY1" fmla="*/ 192247 h 813514"/>
              <a:gd name="connsiteX2" fmla="*/ 643012 w 1286285"/>
              <a:gd name="connsiteY2" fmla="*/ 0 h 813514"/>
              <a:gd name="connsiteX3" fmla="*/ 0 w 1286285"/>
              <a:gd name="connsiteY3" fmla="*/ 196622 h 813514"/>
              <a:gd name="connsiteX4" fmla="*/ 131253 w 1286285"/>
              <a:gd name="connsiteY4" fmla="*/ 341001 h 813514"/>
              <a:gd name="connsiteX5" fmla="*/ 647517 w 1286285"/>
              <a:gd name="connsiteY5" fmla="*/ 813514 h 813514"/>
              <a:gd name="connsiteX6" fmla="*/ 1168157 w 1286285"/>
              <a:gd name="connsiteY6" fmla="*/ 332251 h 813514"/>
              <a:gd name="connsiteX0" fmla="*/ 1168157 w 1286285"/>
              <a:gd name="connsiteY0" fmla="*/ 332251 h 813514"/>
              <a:gd name="connsiteX1" fmla="*/ 1286285 w 1286285"/>
              <a:gd name="connsiteY1" fmla="*/ 192247 h 813514"/>
              <a:gd name="connsiteX2" fmla="*/ 643012 w 1286285"/>
              <a:gd name="connsiteY2" fmla="*/ 0 h 813514"/>
              <a:gd name="connsiteX3" fmla="*/ 0 w 1286285"/>
              <a:gd name="connsiteY3" fmla="*/ 196622 h 813514"/>
              <a:gd name="connsiteX4" fmla="*/ 131253 w 1286285"/>
              <a:gd name="connsiteY4" fmla="*/ 341001 h 813514"/>
              <a:gd name="connsiteX5" fmla="*/ 647517 w 1286285"/>
              <a:gd name="connsiteY5" fmla="*/ 813514 h 813514"/>
              <a:gd name="connsiteX6" fmla="*/ 1168157 w 1286285"/>
              <a:gd name="connsiteY6" fmla="*/ 332251 h 813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86285" h="813514">
                <a:moveTo>
                  <a:pt x="1168157" y="332251"/>
                </a:moveTo>
                <a:cubicBezTo>
                  <a:pt x="1308161" y="259332"/>
                  <a:pt x="1246909" y="238915"/>
                  <a:pt x="1286285" y="192247"/>
                </a:cubicBezTo>
                <a:cubicBezTo>
                  <a:pt x="1116984" y="-65755"/>
                  <a:pt x="864685" y="34875"/>
                  <a:pt x="643012" y="0"/>
                </a:cubicBezTo>
                <a:cubicBezTo>
                  <a:pt x="433799" y="16581"/>
                  <a:pt x="77883" y="-39928"/>
                  <a:pt x="0" y="196622"/>
                </a:cubicBezTo>
                <a:cubicBezTo>
                  <a:pt x="43751" y="244748"/>
                  <a:pt x="-21876" y="244749"/>
                  <a:pt x="131253" y="341001"/>
                </a:cubicBezTo>
                <a:cubicBezTo>
                  <a:pt x="517335" y="464409"/>
                  <a:pt x="523555" y="660385"/>
                  <a:pt x="647517" y="813514"/>
                </a:cubicBezTo>
                <a:cubicBezTo>
                  <a:pt x="746687" y="657469"/>
                  <a:pt x="846115" y="432066"/>
                  <a:pt x="1168157" y="3322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57" name="TextBox 56"/>
          <p:cNvSpPr txBox="1"/>
          <p:nvPr/>
        </p:nvSpPr>
        <p:spPr>
          <a:xfrm>
            <a:off x="-49331" y="2560071"/>
            <a:ext cx="9750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Movable ruler</a:t>
            </a:r>
            <a:endParaRPr lang="en-US" sz="1300" dirty="0"/>
          </a:p>
        </p:txBody>
      </p:sp>
      <p:sp>
        <p:nvSpPr>
          <p:cNvPr id="74" name="Bent-Up Arrow 73"/>
          <p:cNvSpPr/>
          <p:nvPr/>
        </p:nvSpPr>
        <p:spPr>
          <a:xfrm rot="5400000">
            <a:off x="349193" y="3044732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757739" y="3884131"/>
            <a:ext cx="4441987" cy="797429"/>
          </a:xfrm>
          <a:prstGeom prst="rect">
            <a:avLst/>
          </a:prstGeom>
        </p:spPr>
      </p:pic>
      <p:cxnSp>
        <p:nvCxnSpPr>
          <p:cNvPr id="15" name="曲線接點 14"/>
          <p:cNvCxnSpPr/>
          <p:nvPr/>
        </p:nvCxnSpPr>
        <p:spPr>
          <a:xfrm rot="16200000" flipH="1">
            <a:off x="4274180" y="2852045"/>
            <a:ext cx="500229" cy="34901"/>
          </a:xfrm>
          <a:prstGeom prst="curvedConnector3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曲線接點 40"/>
          <p:cNvCxnSpPr/>
          <p:nvPr/>
        </p:nvCxnSpPr>
        <p:spPr>
          <a:xfrm rot="16200000" flipH="1">
            <a:off x="3670317" y="2837537"/>
            <a:ext cx="500229" cy="34901"/>
          </a:xfrm>
          <a:prstGeom prst="curvedConnector3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206288" y="5314388"/>
            <a:ext cx="2816489" cy="430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100" dirty="0" smtClean="0"/>
              <a:t>Hoodies </a:t>
            </a:r>
            <a:r>
              <a:rPr lang="en-US" sz="1100" dirty="0" smtClean="0"/>
              <a:t>Size: S sizes on scale graph</a:t>
            </a:r>
          </a:p>
          <a:p>
            <a:r>
              <a:rPr lang="en-US" sz="1100" dirty="0" smtClean="0"/>
              <a:t>Material: Over 60% Cotton</a:t>
            </a:r>
          </a:p>
        </p:txBody>
      </p:sp>
      <p:pic>
        <p:nvPicPr>
          <p:cNvPr id="50" name="Picture 49" descr="XSS hockey shape.jpg"/>
          <p:cNvPicPr>
            <a:picLocks noChangeAspect="1"/>
          </p:cNvPicPr>
          <p:nvPr/>
        </p:nvPicPr>
        <p:blipFill>
          <a:blip r:embed="rId4">
            <a:alphaModFix amt="63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cxnSp>
        <p:nvCxnSpPr>
          <p:cNvPr id="32" name="Straight Arrow Connector 31"/>
          <p:cNvCxnSpPr>
            <a:stCxn id="33" idx="1"/>
          </p:cNvCxnSpPr>
          <p:nvPr/>
        </p:nvCxnSpPr>
        <p:spPr>
          <a:xfrm flipH="1" flipV="1">
            <a:off x="4481258" y="1835889"/>
            <a:ext cx="1732334" cy="13849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32"/>
          <p:cNvSpPr txBox="1"/>
          <p:nvPr/>
        </p:nvSpPr>
        <p:spPr>
          <a:xfrm>
            <a:off x="7123364" y="2431686"/>
            <a:ext cx="982338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smtClean="0"/>
              <a:t>Ropes</a:t>
            </a:r>
            <a:endParaRPr lang="en-US" sz="1600" dirty="0"/>
          </a:p>
        </p:txBody>
      </p:sp>
      <p:cxnSp>
        <p:nvCxnSpPr>
          <p:cNvPr id="49" name="Straight Arrow Connector 31"/>
          <p:cNvCxnSpPr>
            <a:stCxn id="48" idx="1"/>
          </p:cNvCxnSpPr>
          <p:nvPr/>
        </p:nvCxnSpPr>
        <p:spPr>
          <a:xfrm flipH="1">
            <a:off x="4576374" y="2570186"/>
            <a:ext cx="2546990" cy="1999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188763" y="324884"/>
            <a:ext cx="404895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Start Creating </a:t>
            </a:r>
            <a:r>
              <a:rPr lang="en-US" b="1" dirty="0" smtClean="0">
                <a:solidFill>
                  <a:schemeClr val="tx1"/>
                </a:solidFill>
              </a:rPr>
              <a:t>your design here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-Hoodie Front- 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63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" y="796310"/>
            <a:ext cx="8403845" cy="54038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336972" y="5868956"/>
            <a:ext cx="2895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0" dirty="0" smtClean="0">
                <a:latin typeface="Jersey M54"/>
                <a:cs typeface="Jersey M54"/>
              </a:rPr>
              <a:t>Information </a:t>
            </a:r>
          </a:p>
          <a:p>
            <a:pPr algn="ctr"/>
            <a:r>
              <a:rPr lang="en-US" sz="2400" spc="300" dirty="0" smtClean="0">
                <a:latin typeface="Jersey M54"/>
                <a:cs typeface="Jersey M54"/>
              </a:rPr>
              <a:t>of Hoodies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5404200" y="3344333"/>
            <a:ext cx="1445333" cy="40440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849534" y="3159667"/>
            <a:ext cx="1691054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smtClean="0"/>
              <a:t>Long Sleeve</a:t>
            </a:r>
            <a:endParaRPr lang="en-US" sz="1600" dirty="0"/>
          </a:p>
        </p:txBody>
      </p:sp>
      <p:cxnSp>
        <p:nvCxnSpPr>
          <p:cNvPr id="32" name="Straight Arrow Connector 31"/>
          <p:cNvCxnSpPr>
            <a:stCxn id="33" idx="1"/>
          </p:cNvCxnSpPr>
          <p:nvPr/>
        </p:nvCxnSpPr>
        <p:spPr>
          <a:xfrm flipH="1" flipV="1">
            <a:off x="3903135" y="1710267"/>
            <a:ext cx="1116630" cy="3263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019765" y="1867291"/>
            <a:ext cx="2701835" cy="3385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/>
              <a:t>Hood</a:t>
            </a:r>
            <a:r>
              <a:rPr lang="en-US" sz="1600" dirty="0"/>
              <a:t> </a:t>
            </a:r>
            <a:r>
              <a:rPr lang="en-US" sz="1600" dirty="0" smtClean="0"/>
              <a:t>(</a:t>
            </a:r>
            <a:r>
              <a:rPr lang="en-US" sz="1600" dirty="0" err="1" smtClean="0"/>
              <a:t>colours</a:t>
            </a:r>
            <a:r>
              <a:rPr lang="en-US" sz="1600" dirty="0"/>
              <a:t>)</a:t>
            </a:r>
            <a:r>
              <a:rPr lang="en-US" sz="1600" dirty="0" smtClean="0"/>
              <a:t>  </a:t>
            </a:r>
            <a:endParaRPr lang="en-US" sz="1600" dirty="0"/>
          </a:p>
        </p:txBody>
      </p:sp>
      <p:pic>
        <p:nvPicPr>
          <p:cNvPr id="50" name="Picture 49" descr="XSS hockey shape.jpg"/>
          <p:cNvPicPr>
            <a:picLocks noChangeAspect="1"/>
          </p:cNvPicPr>
          <p:nvPr/>
        </p:nvPicPr>
        <p:blipFill>
          <a:blip r:embed="rId3">
            <a:alphaModFix amt="6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-49331" y="2560071"/>
            <a:ext cx="9750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 smtClean="0"/>
              <a:t>Movable ruler</a:t>
            </a:r>
            <a:endParaRPr lang="en-US" sz="1300" dirty="0"/>
          </a:p>
        </p:txBody>
      </p:sp>
      <p:sp>
        <p:nvSpPr>
          <p:cNvPr id="21" name="手繪多邊形 20"/>
          <p:cNvSpPr/>
          <p:nvPr/>
        </p:nvSpPr>
        <p:spPr>
          <a:xfrm>
            <a:off x="841260" y="1201519"/>
            <a:ext cx="6929718" cy="4576105"/>
          </a:xfrm>
          <a:custGeom>
            <a:avLst/>
            <a:gdLst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4105836 w 6929718"/>
              <a:gd name="connsiteY17" fmla="*/ 694730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3905539 w 6929718"/>
              <a:gd name="connsiteY17" fmla="*/ 381221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3905539 w 6929718"/>
              <a:gd name="connsiteY17" fmla="*/ 381221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3905539 w 6929718"/>
              <a:gd name="connsiteY17" fmla="*/ 381221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3905539 w 6929718"/>
              <a:gd name="connsiteY17" fmla="*/ 381221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3905539 w 6929718"/>
              <a:gd name="connsiteY17" fmla="*/ 381221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3905539 w 6929718"/>
              <a:gd name="connsiteY17" fmla="*/ 381221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9859 h 4558518"/>
              <a:gd name="connsiteX1" fmla="*/ 2384612 w 6929718"/>
              <a:gd name="connsiteY1" fmla="*/ 1340189 h 4558518"/>
              <a:gd name="connsiteX2" fmla="*/ 179294 w 6929718"/>
              <a:gd name="connsiteY2" fmla="*/ 2720753 h 4558518"/>
              <a:gd name="connsiteX3" fmla="*/ 0 w 6929718"/>
              <a:gd name="connsiteY3" fmla="*/ 2944871 h 4558518"/>
              <a:gd name="connsiteX4" fmla="*/ 125506 w 6929718"/>
              <a:gd name="connsiteY4" fmla="*/ 3204847 h 4558518"/>
              <a:gd name="connsiteX5" fmla="*/ 421341 w 6929718"/>
              <a:gd name="connsiteY5" fmla="*/ 3097271 h 4558518"/>
              <a:gd name="connsiteX6" fmla="*/ 2303930 w 6929718"/>
              <a:gd name="connsiteY6" fmla="*/ 2451812 h 4558518"/>
              <a:gd name="connsiteX7" fmla="*/ 2268071 w 6929718"/>
              <a:gd name="connsiteY7" fmla="*/ 4558518 h 4558518"/>
              <a:gd name="connsiteX8" fmla="*/ 4652683 w 6929718"/>
              <a:gd name="connsiteY8" fmla="*/ 4558518 h 4558518"/>
              <a:gd name="connsiteX9" fmla="*/ 4616824 w 6929718"/>
              <a:gd name="connsiteY9" fmla="*/ 2451812 h 4558518"/>
              <a:gd name="connsiteX10" fmla="*/ 6481483 w 6929718"/>
              <a:gd name="connsiteY10" fmla="*/ 3088306 h 4558518"/>
              <a:gd name="connsiteX11" fmla="*/ 6804212 w 6929718"/>
              <a:gd name="connsiteY11" fmla="*/ 3204847 h 4558518"/>
              <a:gd name="connsiteX12" fmla="*/ 6929718 w 6929718"/>
              <a:gd name="connsiteY12" fmla="*/ 2935906 h 4558518"/>
              <a:gd name="connsiteX13" fmla="*/ 6732494 w 6929718"/>
              <a:gd name="connsiteY13" fmla="*/ 2729718 h 4558518"/>
              <a:gd name="connsiteX14" fmla="*/ 4527177 w 6929718"/>
              <a:gd name="connsiteY14" fmla="*/ 1340189 h 4558518"/>
              <a:gd name="connsiteX15" fmla="*/ 4069977 w 6929718"/>
              <a:gd name="connsiteY15" fmla="*/ 1178824 h 4558518"/>
              <a:gd name="connsiteX16" fmla="*/ 3989294 w 6929718"/>
              <a:gd name="connsiteY16" fmla="*/ 874024 h 4558518"/>
              <a:gd name="connsiteX17" fmla="*/ 3905539 w 6929718"/>
              <a:gd name="connsiteY17" fmla="*/ 381221 h 4558518"/>
              <a:gd name="connsiteX18" fmla="*/ 3469341 w 6929718"/>
              <a:gd name="connsiteY18" fmla="*/ 4447 h 4558518"/>
              <a:gd name="connsiteX19" fmla="*/ 3007019 w 6929718"/>
              <a:gd name="connsiteY19" fmla="*/ 399150 h 4558518"/>
              <a:gd name="connsiteX20" fmla="*/ 2949389 w 6929718"/>
              <a:gd name="connsiteY20" fmla="*/ 874024 h 4558518"/>
              <a:gd name="connsiteX21" fmla="*/ 2859741 w 6929718"/>
              <a:gd name="connsiteY21" fmla="*/ 1169859 h 4558518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07019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07019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07019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07019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07019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07019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59270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59270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05539 w 6929718"/>
              <a:gd name="connsiteY17" fmla="*/ 376774 h 4554071"/>
              <a:gd name="connsiteX18" fmla="*/ 3469341 w 6929718"/>
              <a:gd name="connsiteY18" fmla="*/ 0 h 4554071"/>
              <a:gd name="connsiteX19" fmla="*/ 3059270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59270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4006711 w 6929718"/>
              <a:gd name="connsiteY16" fmla="*/ 860869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59270 w 6929718"/>
              <a:gd name="connsiteY19" fmla="*/ 394703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4006711 w 6929718"/>
              <a:gd name="connsiteY16" fmla="*/ 860869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04185 w 6929718"/>
              <a:gd name="connsiteY19" fmla="*/ 372669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4006711 w 6929718"/>
              <a:gd name="connsiteY16" fmla="*/ 860869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04185 w 6929718"/>
              <a:gd name="connsiteY19" fmla="*/ 372669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4006711 w 6929718"/>
              <a:gd name="connsiteY16" fmla="*/ 860869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04185 w 6929718"/>
              <a:gd name="connsiteY19" fmla="*/ 372669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4006711 w 6929718"/>
              <a:gd name="connsiteY16" fmla="*/ 860869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04185 w 6929718"/>
              <a:gd name="connsiteY19" fmla="*/ 372669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4006711 w 6929718"/>
              <a:gd name="connsiteY16" fmla="*/ 860869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04185 w 6929718"/>
              <a:gd name="connsiteY19" fmla="*/ 372669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4006711 w 6929718"/>
              <a:gd name="connsiteY16" fmla="*/ 860869 h 4554071"/>
              <a:gd name="connsiteX17" fmla="*/ 3931664 w 6929718"/>
              <a:gd name="connsiteY17" fmla="*/ 368066 h 4554071"/>
              <a:gd name="connsiteX18" fmla="*/ 3469341 w 6929718"/>
              <a:gd name="connsiteY18" fmla="*/ 0 h 4554071"/>
              <a:gd name="connsiteX19" fmla="*/ 3004185 w 6929718"/>
              <a:gd name="connsiteY19" fmla="*/ 372669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52683 w 6929718"/>
              <a:gd name="connsiteY8" fmla="*/ 4554071 h 4576105"/>
              <a:gd name="connsiteX9" fmla="*/ 4616824 w 6929718"/>
              <a:gd name="connsiteY9" fmla="*/ 2447365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16824 w 6929718"/>
              <a:gd name="connsiteY9" fmla="*/ 2447365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16824 w 6929718"/>
              <a:gd name="connsiteY9" fmla="*/ 2447365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16824 w 6929718"/>
              <a:gd name="connsiteY9" fmla="*/ 2447365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16824 w 6929718"/>
              <a:gd name="connsiteY9" fmla="*/ 2447365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16824 w 6929718"/>
              <a:gd name="connsiteY9" fmla="*/ 2447365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596198 w 6929718"/>
              <a:gd name="connsiteY9" fmla="*/ 2447365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47365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9948 w 6929718"/>
              <a:gd name="connsiteY9" fmla="*/ 2474866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74866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9948 w 6929718"/>
              <a:gd name="connsiteY9" fmla="*/ 2474866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54241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9948 w 6929718"/>
              <a:gd name="connsiteY9" fmla="*/ 2474866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54241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3073 w 6929718"/>
              <a:gd name="connsiteY9" fmla="*/ 2454241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4006711 w 6929718"/>
              <a:gd name="connsiteY16" fmla="*/ 860869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54241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3073 w 6929718"/>
              <a:gd name="connsiteY9" fmla="*/ 2454241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9977 w 6929718"/>
              <a:gd name="connsiteY15" fmla="*/ 1174377 h 4576105"/>
              <a:gd name="connsiteX16" fmla="*/ 3986085 w 6929718"/>
              <a:gd name="connsiteY16" fmla="*/ 867744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54241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3073 w 6929718"/>
              <a:gd name="connsiteY9" fmla="*/ 2454241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49351 w 6929718"/>
              <a:gd name="connsiteY15" fmla="*/ 1188128 h 4576105"/>
              <a:gd name="connsiteX16" fmla="*/ 3986085 w 6929718"/>
              <a:gd name="connsiteY16" fmla="*/ 867744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54241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3073 w 6929718"/>
              <a:gd name="connsiteY9" fmla="*/ 2454241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21850 w 6929718"/>
              <a:gd name="connsiteY15" fmla="*/ 1195003 h 4576105"/>
              <a:gd name="connsiteX16" fmla="*/ 3986085 w 6929718"/>
              <a:gd name="connsiteY16" fmla="*/ 867744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  <a:gd name="connsiteX0" fmla="*/ 2859741 w 6929718"/>
              <a:gd name="connsiteY0" fmla="*/ 1165412 h 4576105"/>
              <a:gd name="connsiteX1" fmla="*/ 2384612 w 6929718"/>
              <a:gd name="connsiteY1" fmla="*/ 1335742 h 4576105"/>
              <a:gd name="connsiteX2" fmla="*/ 179294 w 6929718"/>
              <a:gd name="connsiteY2" fmla="*/ 2716306 h 4576105"/>
              <a:gd name="connsiteX3" fmla="*/ 0 w 6929718"/>
              <a:gd name="connsiteY3" fmla="*/ 2940424 h 4576105"/>
              <a:gd name="connsiteX4" fmla="*/ 125506 w 6929718"/>
              <a:gd name="connsiteY4" fmla="*/ 3200400 h 4576105"/>
              <a:gd name="connsiteX5" fmla="*/ 421341 w 6929718"/>
              <a:gd name="connsiteY5" fmla="*/ 3092824 h 4576105"/>
              <a:gd name="connsiteX6" fmla="*/ 2303930 w 6929718"/>
              <a:gd name="connsiteY6" fmla="*/ 2454241 h 4576105"/>
              <a:gd name="connsiteX7" fmla="*/ 2246037 w 6929718"/>
              <a:gd name="connsiteY7" fmla="*/ 4576105 h 4576105"/>
              <a:gd name="connsiteX8" fmla="*/ 4663700 w 6929718"/>
              <a:gd name="connsiteY8" fmla="*/ 4559579 h 4576105"/>
              <a:gd name="connsiteX9" fmla="*/ 4603073 w 6929718"/>
              <a:gd name="connsiteY9" fmla="*/ 2454241 h 4576105"/>
              <a:gd name="connsiteX10" fmla="*/ 6481483 w 6929718"/>
              <a:gd name="connsiteY10" fmla="*/ 3083859 h 4576105"/>
              <a:gd name="connsiteX11" fmla="*/ 6804212 w 6929718"/>
              <a:gd name="connsiteY11" fmla="*/ 3200400 h 4576105"/>
              <a:gd name="connsiteX12" fmla="*/ 6929718 w 6929718"/>
              <a:gd name="connsiteY12" fmla="*/ 2931459 h 4576105"/>
              <a:gd name="connsiteX13" fmla="*/ 6732494 w 6929718"/>
              <a:gd name="connsiteY13" fmla="*/ 2725271 h 4576105"/>
              <a:gd name="connsiteX14" fmla="*/ 4527177 w 6929718"/>
              <a:gd name="connsiteY14" fmla="*/ 1335742 h 4576105"/>
              <a:gd name="connsiteX15" fmla="*/ 4063101 w 6929718"/>
              <a:gd name="connsiteY15" fmla="*/ 1201878 h 4576105"/>
              <a:gd name="connsiteX16" fmla="*/ 3986085 w 6929718"/>
              <a:gd name="connsiteY16" fmla="*/ 867744 h 4576105"/>
              <a:gd name="connsiteX17" fmla="*/ 3931664 w 6929718"/>
              <a:gd name="connsiteY17" fmla="*/ 368066 h 4576105"/>
              <a:gd name="connsiteX18" fmla="*/ 3469341 w 6929718"/>
              <a:gd name="connsiteY18" fmla="*/ 0 h 4576105"/>
              <a:gd name="connsiteX19" fmla="*/ 3004185 w 6929718"/>
              <a:gd name="connsiteY19" fmla="*/ 372669 h 4576105"/>
              <a:gd name="connsiteX20" fmla="*/ 2949389 w 6929718"/>
              <a:gd name="connsiteY20" fmla="*/ 869577 h 4576105"/>
              <a:gd name="connsiteX21" fmla="*/ 2859741 w 6929718"/>
              <a:gd name="connsiteY21" fmla="*/ 1165412 h 4576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29718" h="4576105">
                <a:moveTo>
                  <a:pt x="2859741" y="1165412"/>
                </a:moveTo>
                <a:cubicBezTo>
                  <a:pt x="2683435" y="1204259"/>
                  <a:pt x="2542988" y="1278965"/>
                  <a:pt x="2384612" y="1335742"/>
                </a:cubicBezTo>
                <a:lnTo>
                  <a:pt x="179294" y="2716306"/>
                </a:lnTo>
                <a:cubicBezTo>
                  <a:pt x="173318" y="2826870"/>
                  <a:pt x="59765" y="2865718"/>
                  <a:pt x="0" y="2940424"/>
                </a:cubicBezTo>
                <a:lnTo>
                  <a:pt x="125506" y="3200400"/>
                </a:lnTo>
                <a:cubicBezTo>
                  <a:pt x="224118" y="3164541"/>
                  <a:pt x="58270" y="3217184"/>
                  <a:pt x="421341" y="3092824"/>
                </a:cubicBezTo>
                <a:lnTo>
                  <a:pt x="2303930" y="2454241"/>
                </a:lnTo>
                <a:cubicBezTo>
                  <a:pt x="2231384" y="3161984"/>
                  <a:pt x="2150413" y="3855940"/>
                  <a:pt x="2246037" y="4576105"/>
                </a:cubicBezTo>
                <a:lnTo>
                  <a:pt x="4663700" y="4559579"/>
                </a:lnTo>
                <a:cubicBezTo>
                  <a:pt x="4759323" y="3866308"/>
                  <a:pt x="4653585" y="3150968"/>
                  <a:pt x="4603073" y="2454241"/>
                </a:cubicBezTo>
                <a:cubicBezTo>
                  <a:pt x="5224626" y="2666406"/>
                  <a:pt x="5853953" y="2853764"/>
                  <a:pt x="6481483" y="3083859"/>
                </a:cubicBezTo>
                <a:cubicBezTo>
                  <a:pt x="6612965" y="3086847"/>
                  <a:pt x="6696636" y="3161553"/>
                  <a:pt x="6804212" y="3200400"/>
                </a:cubicBezTo>
                <a:lnTo>
                  <a:pt x="6929718" y="2931459"/>
                </a:lnTo>
                <a:lnTo>
                  <a:pt x="6732494" y="2725271"/>
                </a:lnTo>
                <a:lnTo>
                  <a:pt x="4527177" y="1335742"/>
                </a:lnTo>
                <a:cubicBezTo>
                  <a:pt x="4374777" y="1281954"/>
                  <a:pt x="4323077" y="1246701"/>
                  <a:pt x="4063101" y="1201878"/>
                </a:cubicBezTo>
                <a:cubicBezTo>
                  <a:pt x="4036207" y="1100278"/>
                  <a:pt x="4029529" y="977620"/>
                  <a:pt x="3986085" y="867744"/>
                </a:cubicBezTo>
                <a:cubicBezTo>
                  <a:pt x="3986867" y="609180"/>
                  <a:pt x="3953777" y="445249"/>
                  <a:pt x="3931664" y="368066"/>
                </a:cubicBezTo>
                <a:cubicBezTo>
                  <a:pt x="3838090" y="196626"/>
                  <a:pt x="3747715" y="33517"/>
                  <a:pt x="3469341" y="0"/>
                </a:cubicBezTo>
                <a:cubicBezTo>
                  <a:pt x="3311613" y="60342"/>
                  <a:pt x="3231975" y="-15292"/>
                  <a:pt x="3004185" y="372669"/>
                </a:cubicBezTo>
                <a:cubicBezTo>
                  <a:pt x="3016906" y="382914"/>
                  <a:pt x="2911832" y="622018"/>
                  <a:pt x="2949389" y="869577"/>
                </a:cubicBezTo>
                <a:lnTo>
                  <a:pt x="2859741" y="1165412"/>
                </a:lnTo>
                <a:close/>
              </a:path>
            </a:pathLst>
          </a:custGeom>
          <a:solidFill>
            <a:srgbClr val="C4B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74" name="Bent-Up Arrow 73"/>
          <p:cNvSpPr/>
          <p:nvPr/>
        </p:nvSpPr>
        <p:spPr>
          <a:xfrm rot="5400000">
            <a:off x="349193" y="3044732"/>
            <a:ext cx="292214" cy="369332"/>
          </a:xfrm>
          <a:prstGeom prst="bentUpArrow">
            <a:avLst>
              <a:gd name="adj1" fmla="val 10513"/>
              <a:gd name="adj2" fmla="val 25000"/>
              <a:gd name="adj3" fmla="val 25000"/>
            </a:avLst>
          </a:prstGeom>
          <a:solidFill>
            <a:srgbClr val="0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72939" y="4802875"/>
            <a:ext cx="4441987" cy="7974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861418" y="244314"/>
            <a:ext cx="3551583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-Hoodie Back side -</a:t>
            </a:r>
            <a:endParaRPr lang="en-US" sz="1400" b="1" dirty="0" smtClean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06288" y="5314388"/>
            <a:ext cx="2816489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 err="1" smtClean="0"/>
              <a:t>Hoocies</a:t>
            </a:r>
            <a:r>
              <a:rPr lang="en-US" sz="1200" dirty="0" smtClean="0"/>
              <a:t> Size: S sizes on scale graph</a:t>
            </a:r>
          </a:p>
          <a:p>
            <a:r>
              <a:rPr lang="en-US" sz="1200" dirty="0" smtClean="0"/>
              <a:t>Material: Over 60% Cotton</a:t>
            </a:r>
          </a:p>
        </p:txBody>
      </p:sp>
    </p:spTree>
    <p:extLst>
      <p:ext uri="{BB962C8B-B14F-4D97-AF65-F5344CB8AC3E}">
        <p14:creationId xmlns:p14="http://schemas.microsoft.com/office/powerpoint/2010/main" val="41940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TW" dirty="0" smtClean="0"/>
              <a:t>Available base </a:t>
            </a:r>
            <a:r>
              <a:rPr kumimoji="1" lang="en-US" altLang="zh-TW" dirty="0" smtClean="0"/>
              <a:t>Color Code</a:t>
            </a:r>
            <a:endParaRPr kumimoji="1" lang="zh-TW" alt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65" y="1385024"/>
            <a:ext cx="7434470" cy="4956313"/>
          </a:xfrm>
          <a:prstGeom prst="rect">
            <a:avLst/>
          </a:prstGeom>
        </p:spPr>
      </p:pic>
      <p:sp>
        <p:nvSpPr>
          <p:cNvPr id="6" name="Text Box 31"/>
          <p:cNvSpPr txBox="1">
            <a:spLocks noChangeArrowheads="1"/>
          </p:cNvSpPr>
          <p:nvPr/>
        </p:nvSpPr>
        <p:spPr bwMode="auto">
          <a:xfrm>
            <a:off x="6824532" y="5751443"/>
            <a:ext cx="1862268" cy="88770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Remarks: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15% deviation from the color shown here </a:t>
            </a:r>
            <a:endParaRPr lang="en-US" altLang="zh-TW" sz="1050" dirty="0">
              <a:solidFill>
                <a:srgbClr val="FF0000"/>
              </a:solidFill>
              <a:latin typeface="Calibri"/>
              <a:ea typeface="華康中圓體" pitchFamily="49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8382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704039" y="68053"/>
            <a:ext cx="10807700" cy="8039100"/>
            <a:chOff x="-774700" y="-406400"/>
            <a:chExt cx="10807700" cy="8039100"/>
          </a:xfrm>
        </p:grpSpPr>
        <p:sp>
          <p:nvSpPr>
            <p:cNvPr id="7" name="Rectangle 6"/>
            <p:cNvSpPr/>
            <p:nvPr/>
          </p:nvSpPr>
          <p:spPr>
            <a:xfrm>
              <a:off x="-774700" y="-406400"/>
              <a:ext cx="10807700" cy="8039100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17700" y="3225800"/>
              <a:ext cx="30226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BEANIE </a:t>
              </a:r>
              <a:r>
                <a:rPr 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/>
                  <a:cs typeface="Century Gothic"/>
                </a:rPr>
                <a:t>TMPLATE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/>
                <a:cs typeface="Century Gothic"/>
              </a:endParaRPr>
            </a:p>
          </p:txBody>
        </p:sp>
      </p:grp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46795" y="5889552"/>
            <a:ext cx="27051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00" dirty="0" smtClean="0">
                <a:latin typeface="Jersey M54"/>
                <a:cs typeface="Jersey M54"/>
              </a:rPr>
              <a:t>Free style</a:t>
            </a:r>
            <a:endParaRPr lang="en-US" sz="3200" spc="300" dirty="0">
              <a:latin typeface="Jersey M54"/>
              <a:cs typeface="Jersey M5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0495" y="346219"/>
            <a:ext cx="341515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Century Gothic"/>
                <a:cs typeface="Century Gothic"/>
              </a:rPr>
              <a:t>If you already have a design, simply add the picture here </a:t>
            </a:r>
          </a:p>
          <a:p>
            <a:pPr algn="ctr"/>
            <a:endParaRPr lang="en-US" dirty="0" smtClean="0">
              <a:solidFill>
                <a:schemeClr val="bg1"/>
              </a:solidFill>
              <a:latin typeface="Century Gothic"/>
              <a:cs typeface="Century Gothic"/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(please make sure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your design is made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 </a:t>
            </a:r>
            <a:r>
              <a:rPr lang="en-US" u="sng" dirty="0" smtClean="0">
                <a:solidFill>
                  <a:schemeClr val="bg1"/>
                </a:solidFill>
                <a:latin typeface="Century Gothic"/>
                <a:cs typeface="Century Gothic"/>
              </a:rPr>
              <a:t>according to scale</a:t>
            </a:r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, 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Century Gothic"/>
                <a:cs typeface="Century Gothic"/>
              </a:rPr>
              <a:t>like this one) </a:t>
            </a:r>
            <a:endParaRPr lang="en-US" dirty="0">
              <a:solidFill>
                <a:schemeClr val="bg1"/>
              </a:solidFill>
              <a:latin typeface="Century Gothic"/>
              <a:cs typeface="Century Gothic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179711" y="3714750"/>
            <a:ext cx="1238360" cy="434816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手繪多邊形 15"/>
          <p:cNvSpPr/>
          <p:nvPr/>
        </p:nvSpPr>
        <p:spPr>
          <a:xfrm>
            <a:off x="823529" y="1198215"/>
            <a:ext cx="6929718" cy="4554071"/>
          </a:xfrm>
          <a:custGeom>
            <a:avLst/>
            <a:gdLst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29718" h="4554071">
                <a:moveTo>
                  <a:pt x="2859741" y="1165412"/>
                </a:moveTo>
                <a:cubicBezTo>
                  <a:pt x="2683435" y="1204259"/>
                  <a:pt x="2542988" y="1278965"/>
                  <a:pt x="2384612" y="1335742"/>
                </a:cubicBezTo>
                <a:lnTo>
                  <a:pt x="179294" y="2716306"/>
                </a:lnTo>
                <a:cubicBezTo>
                  <a:pt x="173318" y="2826870"/>
                  <a:pt x="59765" y="2865718"/>
                  <a:pt x="0" y="2940424"/>
                </a:cubicBezTo>
                <a:lnTo>
                  <a:pt x="125506" y="3200400"/>
                </a:lnTo>
                <a:lnTo>
                  <a:pt x="421341" y="3092824"/>
                </a:lnTo>
                <a:lnTo>
                  <a:pt x="2303930" y="2447365"/>
                </a:lnTo>
                <a:cubicBezTo>
                  <a:pt x="2291977" y="3149600"/>
                  <a:pt x="2172447" y="3833906"/>
                  <a:pt x="2268071" y="4554071"/>
                </a:cubicBezTo>
                <a:lnTo>
                  <a:pt x="4652683" y="4554071"/>
                </a:lnTo>
                <a:cubicBezTo>
                  <a:pt x="4748306" y="3860800"/>
                  <a:pt x="4628777" y="3149600"/>
                  <a:pt x="4616824" y="2447365"/>
                </a:cubicBezTo>
                <a:lnTo>
                  <a:pt x="6481483" y="3083859"/>
                </a:lnTo>
                <a:lnTo>
                  <a:pt x="6804212" y="3200400"/>
                </a:lnTo>
                <a:lnTo>
                  <a:pt x="6929718" y="2931459"/>
                </a:lnTo>
                <a:lnTo>
                  <a:pt x="6732494" y="2725271"/>
                </a:lnTo>
                <a:lnTo>
                  <a:pt x="4527177" y="1335742"/>
                </a:lnTo>
                <a:cubicBezTo>
                  <a:pt x="4374777" y="1281954"/>
                  <a:pt x="4329953" y="1219200"/>
                  <a:pt x="4069977" y="1174377"/>
                </a:cubicBezTo>
                <a:cubicBezTo>
                  <a:pt x="4043083" y="1072777"/>
                  <a:pt x="4032738" y="979453"/>
                  <a:pt x="3989294" y="869577"/>
                </a:cubicBezTo>
                <a:cubicBezTo>
                  <a:pt x="4172956" y="774673"/>
                  <a:pt x="4066989" y="750048"/>
                  <a:pt x="4105836" y="690283"/>
                </a:cubicBezTo>
                <a:cubicBezTo>
                  <a:pt x="4081931" y="379507"/>
                  <a:pt x="3721693" y="55523"/>
                  <a:pt x="3469341" y="0"/>
                </a:cubicBezTo>
                <a:cubicBezTo>
                  <a:pt x="3356141" y="56380"/>
                  <a:pt x="2878657" y="222057"/>
                  <a:pt x="2832847" y="708212"/>
                </a:cubicBezTo>
                <a:cubicBezTo>
                  <a:pt x="2871694" y="762000"/>
                  <a:pt x="2765728" y="708212"/>
                  <a:pt x="2949389" y="869577"/>
                </a:cubicBezTo>
                <a:lnTo>
                  <a:pt x="2859741" y="1165412"/>
                </a:lnTo>
                <a:close/>
              </a:path>
            </a:pathLst>
          </a:custGeom>
          <a:solidFill>
            <a:srgbClr val="C4B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2" t="6643" r="6202"/>
          <a:stretch/>
        </p:blipFill>
        <p:spPr>
          <a:xfrm>
            <a:off x="698023" y="1160016"/>
            <a:ext cx="7180730" cy="5021924"/>
          </a:xfrm>
          <a:prstGeom prst="rect">
            <a:avLst/>
          </a:prstGeom>
        </p:spPr>
      </p:pic>
      <p:pic>
        <p:nvPicPr>
          <p:cNvPr id="15" name="Picture 2" descr="Stor-rund-logo-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656" y="3273284"/>
            <a:ext cx="816155" cy="81431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747520" y="6443472"/>
            <a:ext cx="270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spc="300" dirty="0" smtClean="0">
                <a:latin typeface="Arial" charset="0"/>
                <a:ea typeface="Arial" charset="0"/>
                <a:cs typeface="Arial" charset="0"/>
              </a:rPr>
              <a:t>Price will be adjusted according to design</a:t>
            </a:r>
            <a:endParaRPr lang="en-US" sz="1400" spc="3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128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92926" y="4853917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4" name="Rectangle 30"/>
          <p:cNvSpPr>
            <a:spLocks noChangeArrowheads="1"/>
          </p:cNvSpPr>
          <p:nvPr/>
        </p:nvSpPr>
        <p:spPr bwMode="auto">
          <a:xfrm>
            <a:off x="67144" y="2030879"/>
            <a:ext cx="2273936" cy="1044639"/>
          </a:xfrm>
          <a:prstGeom prst="rect">
            <a:avLst/>
          </a:prstGeom>
          <a:solidFill>
            <a:srgbClr val="191732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16.5cm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5" y="4982752"/>
            <a:ext cx="4252513" cy="661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600" b="1" dirty="0" smtClean="0">
                <a:ea typeface="華康中圓體" pitchFamily="49" charset="-120"/>
              </a:rPr>
              <a:t>Base colours (As per swatch number)</a:t>
            </a:r>
          </a:p>
          <a:p>
            <a:pPr>
              <a:spcBef>
                <a:spcPct val="50000"/>
              </a:spcBef>
            </a:pPr>
            <a:r>
              <a:rPr lang="en-GB" altLang="zh-TW" sz="1400" dirty="0" smtClean="0">
                <a:ea typeface="華康中圓體" pitchFamily="49" charset="-120"/>
              </a:rPr>
              <a:t>C4 (Light Grey)</a:t>
            </a:r>
            <a:endParaRPr lang="en-GB" altLang="zh-TW" sz="1400" dirty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pic>
        <p:nvPicPr>
          <p:cNvPr id="3" name="Picture 2" descr="Stor-rund-logo-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25" y="2017518"/>
            <a:ext cx="1038324" cy="1035988"/>
          </a:xfrm>
          <a:prstGeom prst="rect">
            <a:avLst/>
          </a:prstGeom>
        </p:spPr>
      </p:pic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60 pcs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457200" y="7286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(Example)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logo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Middle* 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neck: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:</a:t>
            </a:r>
            <a:r>
              <a:rPr lang="en-US" altLang="zh-TW" sz="1050" dirty="0">
                <a:latin typeface="Calibri"/>
                <a:ea typeface="華康中圓體" pitchFamily="49" charset="-120"/>
                <a:cs typeface="Calibri"/>
              </a:rPr>
              <a:t>Navy blue / Red / white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Warriors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34" name="手繪多邊形 33"/>
          <p:cNvSpPr/>
          <p:nvPr/>
        </p:nvSpPr>
        <p:spPr>
          <a:xfrm>
            <a:off x="2868618" y="1663154"/>
            <a:ext cx="3642449" cy="2393744"/>
          </a:xfrm>
          <a:custGeom>
            <a:avLst/>
            <a:gdLst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  <a:gd name="connsiteX0" fmla="*/ 2859741 w 6929718"/>
              <a:gd name="connsiteY0" fmla="*/ 1165412 h 4554071"/>
              <a:gd name="connsiteX1" fmla="*/ 2384612 w 6929718"/>
              <a:gd name="connsiteY1" fmla="*/ 1335742 h 4554071"/>
              <a:gd name="connsiteX2" fmla="*/ 179294 w 6929718"/>
              <a:gd name="connsiteY2" fmla="*/ 2716306 h 4554071"/>
              <a:gd name="connsiteX3" fmla="*/ 0 w 6929718"/>
              <a:gd name="connsiteY3" fmla="*/ 2940424 h 4554071"/>
              <a:gd name="connsiteX4" fmla="*/ 125506 w 6929718"/>
              <a:gd name="connsiteY4" fmla="*/ 3200400 h 4554071"/>
              <a:gd name="connsiteX5" fmla="*/ 421341 w 6929718"/>
              <a:gd name="connsiteY5" fmla="*/ 3092824 h 4554071"/>
              <a:gd name="connsiteX6" fmla="*/ 2303930 w 6929718"/>
              <a:gd name="connsiteY6" fmla="*/ 2447365 h 4554071"/>
              <a:gd name="connsiteX7" fmla="*/ 2268071 w 6929718"/>
              <a:gd name="connsiteY7" fmla="*/ 4554071 h 4554071"/>
              <a:gd name="connsiteX8" fmla="*/ 4652683 w 6929718"/>
              <a:gd name="connsiteY8" fmla="*/ 4554071 h 4554071"/>
              <a:gd name="connsiteX9" fmla="*/ 4616824 w 6929718"/>
              <a:gd name="connsiteY9" fmla="*/ 2447365 h 4554071"/>
              <a:gd name="connsiteX10" fmla="*/ 6481483 w 6929718"/>
              <a:gd name="connsiteY10" fmla="*/ 3083859 h 4554071"/>
              <a:gd name="connsiteX11" fmla="*/ 6804212 w 6929718"/>
              <a:gd name="connsiteY11" fmla="*/ 3200400 h 4554071"/>
              <a:gd name="connsiteX12" fmla="*/ 6929718 w 6929718"/>
              <a:gd name="connsiteY12" fmla="*/ 2931459 h 4554071"/>
              <a:gd name="connsiteX13" fmla="*/ 6732494 w 6929718"/>
              <a:gd name="connsiteY13" fmla="*/ 2725271 h 4554071"/>
              <a:gd name="connsiteX14" fmla="*/ 4527177 w 6929718"/>
              <a:gd name="connsiteY14" fmla="*/ 1335742 h 4554071"/>
              <a:gd name="connsiteX15" fmla="*/ 4069977 w 6929718"/>
              <a:gd name="connsiteY15" fmla="*/ 1174377 h 4554071"/>
              <a:gd name="connsiteX16" fmla="*/ 3989294 w 6929718"/>
              <a:gd name="connsiteY16" fmla="*/ 869577 h 4554071"/>
              <a:gd name="connsiteX17" fmla="*/ 4105836 w 6929718"/>
              <a:gd name="connsiteY17" fmla="*/ 690283 h 4554071"/>
              <a:gd name="connsiteX18" fmla="*/ 3469341 w 6929718"/>
              <a:gd name="connsiteY18" fmla="*/ 0 h 4554071"/>
              <a:gd name="connsiteX19" fmla="*/ 2832847 w 6929718"/>
              <a:gd name="connsiteY19" fmla="*/ 708212 h 4554071"/>
              <a:gd name="connsiteX20" fmla="*/ 2949389 w 6929718"/>
              <a:gd name="connsiteY20" fmla="*/ 869577 h 4554071"/>
              <a:gd name="connsiteX21" fmla="*/ 2859741 w 6929718"/>
              <a:gd name="connsiteY21" fmla="*/ 1165412 h 4554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929718" h="4554071">
                <a:moveTo>
                  <a:pt x="2859741" y="1165412"/>
                </a:moveTo>
                <a:cubicBezTo>
                  <a:pt x="2683435" y="1204259"/>
                  <a:pt x="2542988" y="1278965"/>
                  <a:pt x="2384612" y="1335742"/>
                </a:cubicBezTo>
                <a:lnTo>
                  <a:pt x="179294" y="2716306"/>
                </a:lnTo>
                <a:cubicBezTo>
                  <a:pt x="173318" y="2826870"/>
                  <a:pt x="59765" y="2865718"/>
                  <a:pt x="0" y="2940424"/>
                </a:cubicBezTo>
                <a:lnTo>
                  <a:pt x="125506" y="3200400"/>
                </a:lnTo>
                <a:lnTo>
                  <a:pt x="421341" y="3092824"/>
                </a:lnTo>
                <a:lnTo>
                  <a:pt x="2303930" y="2447365"/>
                </a:lnTo>
                <a:cubicBezTo>
                  <a:pt x="2291977" y="3149600"/>
                  <a:pt x="2172447" y="3833906"/>
                  <a:pt x="2268071" y="4554071"/>
                </a:cubicBezTo>
                <a:lnTo>
                  <a:pt x="4652683" y="4554071"/>
                </a:lnTo>
                <a:cubicBezTo>
                  <a:pt x="4748306" y="3860800"/>
                  <a:pt x="4628777" y="3149600"/>
                  <a:pt x="4616824" y="2447365"/>
                </a:cubicBezTo>
                <a:lnTo>
                  <a:pt x="6481483" y="3083859"/>
                </a:lnTo>
                <a:lnTo>
                  <a:pt x="6804212" y="3200400"/>
                </a:lnTo>
                <a:lnTo>
                  <a:pt x="6929718" y="2931459"/>
                </a:lnTo>
                <a:lnTo>
                  <a:pt x="6732494" y="2725271"/>
                </a:lnTo>
                <a:lnTo>
                  <a:pt x="4527177" y="1335742"/>
                </a:lnTo>
                <a:cubicBezTo>
                  <a:pt x="4374777" y="1281954"/>
                  <a:pt x="4329953" y="1219200"/>
                  <a:pt x="4069977" y="1174377"/>
                </a:cubicBezTo>
                <a:cubicBezTo>
                  <a:pt x="4043083" y="1072777"/>
                  <a:pt x="4032738" y="979453"/>
                  <a:pt x="3989294" y="869577"/>
                </a:cubicBezTo>
                <a:cubicBezTo>
                  <a:pt x="4172956" y="774673"/>
                  <a:pt x="4066989" y="750048"/>
                  <a:pt x="4105836" y="690283"/>
                </a:cubicBezTo>
                <a:cubicBezTo>
                  <a:pt x="4081931" y="379507"/>
                  <a:pt x="3721693" y="55523"/>
                  <a:pt x="3469341" y="0"/>
                </a:cubicBezTo>
                <a:cubicBezTo>
                  <a:pt x="3356141" y="56380"/>
                  <a:pt x="2878657" y="222057"/>
                  <a:pt x="2832847" y="708212"/>
                </a:cubicBezTo>
                <a:cubicBezTo>
                  <a:pt x="2871694" y="762000"/>
                  <a:pt x="2765728" y="708212"/>
                  <a:pt x="2949389" y="869577"/>
                </a:cubicBezTo>
                <a:lnTo>
                  <a:pt x="2859741" y="1165412"/>
                </a:lnTo>
                <a:close/>
              </a:path>
            </a:pathLst>
          </a:custGeom>
          <a:solidFill>
            <a:srgbClr val="C4BB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pic>
        <p:nvPicPr>
          <p:cNvPr id="36" name="圖片 3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2" t="6643" r="6202"/>
          <a:stretch/>
        </p:blipFill>
        <p:spPr>
          <a:xfrm>
            <a:off x="2806697" y="1647639"/>
            <a:ext cx="3766293" cy="2644652"/>
          </a:xfrm>
          <a:prstGeom prst="rect">
            <a:avLst/>
          </a:prstGeom>
        </p:spPr>
      </p:pic>
      <p:cxnSp>
        <p:nvCxnSpPr>
          <p:cNvPr id="41" name="Straight Arrow Connector 40"/>
          <p:cNvCxnSpPr/>
          <p:nvPr/>
        </p:nvCxnSpPr>
        <p:spPr>
          <a:xfrm flipH="1" flipV="1">
            <a:off x="4989129" y="2892531"/>
            <a:ext cx="1286283" cy="672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Stor-rund-logo-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17" y="2553199"/>
            <a:ext cx="450689" cy="449675"/>
          </a:xfrm>
          <a:prstGeom prst="rect">
            <a:avLst/>
          </a:prstGeom>
        </p:spPr>
      </p:pic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Chest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09806" y="2892531"/>
            <a:ext cx="2966711" cy="79388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2553199"/>
            <a:ext cx="2725149" cy="30106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4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0"/>
          <p:cNvSpPr>
            <a:spLocks noChangeArrowheads="1"/>
          </p:cNvSpPr>
          <p:nvPr/>
        </p:nvSpPr>
        <p:spPr bwMode="auto">
          <a:xfrm>
            <a:off x="2692926" y="4853917"/>
            <a:ext cx="3818141" cy="849572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1" name="Rectangle 4"/>
          <p:cNvSpPr>
            <a:spLocks noChangeArrowheads="1"/>
          </p:cNvSpPr>
          <p:nvPr/>
        </p:nvSpPr>
        <p:spPr bwMode="auto">
          <a:xfrm>
            <a:off x="2403003" y="891540"/>
            <a:ext cx="4271391" cy="5623560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2055" name="Text Box 86"/>
          <p:cNvSpPr txBox="1">
            <a:spLocks noChangeArrowheads="1"/>
          </p:cNvSpPr>
          <p:nvPr/>
        </p:nvSpPr>
        <p:spPr bwMode="auto">
          <a:xfrm>
            <a:off x="101162" y="6539389"/>
            <a:ext cx="9042838" cy="194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25" name="Text Box 31"/>
          <p:cNvSpPr txBox="1">
            <a:spLocks noChangeArrowheads="1"/>
          </p:cNvSpPr>
          <p:nvPr/>
        </p:nvSpPr>
        <p:spPr bwMode="auto">
          <a:xfrm>
            <a:off x="68414" y="3107988"/>
            <a:ext cx="2237270" cy="1302138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Style: Embroidery logo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  <a:r>
              <a:rPr lang="en-US" altLang="zh-TW" sz="1400" dirty="0" smtClean="0">
                <a:solidFill>
                  <a:schemeClr val="tx2"/>
                </a:solidFill>
                <a:latin typeface="Calibri"/>
                <a:ea typeface="華康中圓體" pitchFamily="49" charset="-120"/>
                <a:cs typeface="Calibri"/>
              </a:rPr>
              <a:t>Your detail </a:t>
            </a: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cm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Please make sure the text on the logo is not too big, otherwise the it may cover the packet or goes under the armpit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050" dirty="0" smtClean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42" name="Text Box 115"/>
          <p:cNvSpPr txBox="1">
            <a:spLocks noChangeArrowheads="1"/>
          </p:cNvSpPr>
          <p:nvPr/>
        </p:nvSpPr>
        <p:spPr bwMode="auto">
          <a:xfrm>
            <a:off x="4154214" y="5373529"/>
            <a:ext cx="1669831" cy="388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zh-TW" altLang="en-US" sz="900" dirty="0"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82186" y="4982752"/>
            <a:ext cx="37914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zh-TW" sz="1600" b="1" dirty="0" smtClean="0">
                <a:ea typeface="華康中圓體" pitchFamily="49" charset="-120"/>
              </a:rPr>
              <a:t>Base colours (As per swatch </a:t>
            </a:r>
            <a:r>
              <a:rPr lang="en-GB" altLang="zh-TW" sz="1600" b="1" smtClean="0">
                <a:ea typeface="華康中圓體" pitchFamily="49" charset="-120"/>
              </a:rPr>
              <a:t>number)</a:t>
            </a:r>
            <a:endParaRPr lang="en-GB" altLang="zh-TW" sz="1600" b="1" dirty="0" smtClean="0">
              <a:ea typeface="華康中圓體" pitchFamily="49" charset="-12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307222" y="867899"/>
            <a:ext cx="1705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Chest Logo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5082" y="6368574"/>
            <a:ext cx="2133600" cy="365125"/>
          </a:xfrm>
        </p:spPr>
        <p:txBody>
          <a:bodyPr/>
          <a:lstStyle/>
          <a:p>
            <a:fld id="{D51E57B0-F990-DE48-9A6F-C2E04AF6FA1F}" type="datetime1">
              <a:rPr lang="en-GB" smtClean="0"/>
              <a:t>02/05/2018</a:t>
            </a:fld>
            <a:endParaRPr lang="en-US" dirty="0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85082" y="734178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Quantity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67144" y="1047547"/>
            <a:ext cx="2324734" cy="60268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GB" altLang="zh-TW" sz="1200" dirty="0" smtClean="0">
                <a:solidFill>
                  <a:schemeClr val="tx2"/>
                </a:solidFill>
                <a:latin typeface="Century Gothic" pitchFamily="34" charset="0"/>
                <a:ea typeface="華康中圓體" pitchFamily="49" charset="-120"/>
              </a:rPr>
              <a:t>Your amount </a:t>
            </a:r>
            <a:r>
              <a:rPr lang="en-GB" altLang="zh-TW" sz="1200" dirty="0" smtClean="0">
                <a:latin typeface="Century Gothic" pitchFamily="34" charset="0"/>
                <a:ea typeface="華康中圓體" pitchFamily="49" charset="-120"/>
              </a:rPr>
              <a:t>pcs</a:t>
            </a:r>
            <a:endParaRPr lang="en-GB" altLang="zh-TW" sz="1200" dirty="0">
              <a:latin typeface="Century Gothic" pitchFamily="34" charset="0"/>
              <a:ea typeface="華康中圓體" pitchFamily="49" charset="-120"/>
            </a:endParaRPr>
          </a:p>
          <a:p>
            <a:pPr eaLnBrk="1" hangingPunct="1"/>
            <a:r>
              <a:rPr lang="en-GB" altLang="zh-TW" sz="1200" dirty="0" smtClean="0">
                <a:solidFill>
                  <a:srgbClr val="FF0000"/>
                </a:solidFill>
                <a:latin typeface="Century Gothic" pitchFamily="34" charset="0"/>
                <a:ea typeface="華康中圓體" pitchFamily="49" charset="-120"/>
              </a:rPr>
              <a:t>(Minimum order quantity is 50pcs</a:t>
            </a:r>
            <a:r>
              <a:rPr lang="en-GB" altLang="zh-TW" sz="1200" dirty="0" smtClean="0">
                <a:solidFill>
                  <a:srgbClr val="800000"/>
                </a:solidFill>
                <a:latin typeface="Century Gothic" pitchFamily="34" charset="0"/>
                <a:ea typeface="華康中圓體" pitchFamily="49" charset="-120"/>
              </a:rPr>
              <a:t>) </a:t>
            </a:r>
          </a:p>
          <a:p>
            <a:pPr eaLnBrk="1" hangingPunct="1"/>
            <a:endParaRPr lang="zh-TW" altLang="en-US" sz="1000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15495" y="4101083"/>
            <a:ext cx="595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Warriors_beanie tex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0843"/>
            <a:ext cx="2726267" cy="944828"/>
          </a:xfrm>
          <a:prstGeom prst="rect">
            <a:avLst/>
          </a:prstGeom>
        </p:spPr>
      </p:pic>
      <p:sp>
        <p:nvSpPr>
          <p:cNvPr id="30" name="Title 1"/>
          <p:cNvSpPr txBox="1">
            <a:spLocks/>
          </p:cNvSpPr>
          <p:nvPr/>
        </p:nvSpPr>
        <p:spPr>
          <a:xfrm>
            <a:off x="457200" y="72867"/>
            <a:ext cx="82296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Specification (</a:t>
            </a:r>
            <a:r>
              <a:rPr lang="en-US" sz="3200" dirty="0" smtClean="0">
                <a:solidFill>
                  <a:schemeClr val="tx2"/>
                </a:solidFill>
                <a:latin typeface="Century Gothic"/>
                <a:cs typeface="Century Gothic"/>
              </a:rPr>
              <a:t>Your design</a:t>
            </a:r>
            <a:r>
              <a:rPr lang="en-US" sz="3200" dirty="0" smtClean="0">
                <a:solidFill>
                  <a:srgbClr val="7F7F7F"/>
                </a:solidFill>
                <a:latin typeface="Century Gothic"/>
                <a:cs typeface="Century Gothic"/>
              </a:rPr>
              <a:t>)</a:t>
            </a:r>
            <a:endParaRPr lang="en-US" sz="3200" dirty="0">
              <a:solidFill>
                <a:srgbClr val="7F7F7F"/>
              </a:solidFill>
              <a:latin typeface="Century Gothic"/>
              <a:cs typeface="Century Gothic"/>
            </a:endParaRPr>
          </a:p>
        </p:txBody>
      </p:sp>
      <p:sp>
        <p:nvSpPr>
          <p:cNvPr id="32" name="Rectangle 30"/>
          <p:cNvSpPr>
            <a:spLocks noChangeArrowheads="1"/>
          </p:cNvSpPr>
          <p:nvPr/>
        </p:nvSpPr>
        <p:spPr bwMode="auto">
          <a:xfrm>
            <a:off x="6824532" y="3655141"/>
            <a:ext cx="2203153" cy="1225138"/>
          </a:xfrm>
          <a:prstGeom prst="rect">
            <a:avLst/>
          </a:prstGeom>
          <a:solidFill>
            <a:srgbClr val="FFFFFF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/>
        </p:spPr>
        <p:txBody>
          <a:bodyPr wrap="none" lIns="78373" tIns="39187" rIns="78373" bIns="39187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/>
            <a:endParaRPr lang="zh-TW" altLang="en-US"/>
          </a:p>
        </p:txBody>
      </p:sp>
      <p:sp>
        <p:nvSpPr>
          <p:cNvPr id="33" name="Text Box 31"/>
          <p:cNvSpPr txBox="1">
            <a:spLocks noChangeArrowheads="1"/>
          </p:cNvSpPr>
          <p:nvPr/>
        </p:nvSpPr>
        <p:spPr bwMode="auto">
          <a:xfrm>
            <a:off x="85081" y="4442596"/>
            <a:ext cx="2220603" cy="23257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: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</a:t>
            </a:r>
            <a:endParaRPr lang="en-US" altLang="zh-TW" sz="1400" dirty="0" smtClean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</a:t>
            </a: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): </a:t>
            </a:r>
            <a:endParaRPr lang="en-US" altLang="zh-TW" sz="1400" dirty="0" smtClean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Distant under the neck:</a:t>
            </a:r>
            <a:endParaRPr lang="en-US" altLang="zh-TW" sz="1400" dirty="0">
              <a:solidFill>
                <a:srgbClr val="000000"/>
              </a:solidFill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</a:t>
            </a:r>
            <a:r>
              <a:rPr lang="en-US" altLang="zh-TW" sz="1050" dirty="0" smtClean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appropriate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Color :</a:t>
            </a:r>
            <a:endParaRPr lang="en-US" altLang="zh-TW" sz="1050" dirty="0">
              <a:latin typeface="Calibri"/>
              <a:ea typeface="華康中圓體" pitchFamily="49" charset="-120"/>
              <a:cs typeface="Calibri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736315" y="2643484"/>
            <a:ext cx="2505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Side Logo other logo</a:t>
            </a:r>
          </a:p>
          <a:p>
            <a:r>
              <a:rPr lang="en-US" dirty="0" smtClean="0"/>
              <a:t> (</a:t>
            </a:r>
            <a:r>
              <a:rPr lang="en-US" strike="sngStrike" dirty="0" smtClean="0"/>
              <a:t>Yes</a:t>
            </a:r>
            <a:r>
              <a:rPr lang="en-US" dirty="0" smtClean="0"/>
              <a:t>/No)*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6858715" y="3721304"/>
            <a:ext cx="19803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Paste logo here if applicable 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Remarks:</a:t>
            </a:r>
          </a:p>
          <a:p>
            <a:r>
              <a:rPr 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cost will be generated </a:t>
            </a:r>
          </a:p>
        </p:txBody>
      </p:sp>
      <p:sp>
        <p:nvSpPr>
          <p:cNvPr id="48" name="Text Box 6"/>
          <p:cNvSpPr txBox="1">
            <a:spLocks noChangeArrowheads="1"/>
          </p:cNvSpPr>
          <p:nvPr/>
        </p:nvSpPr>
        <p:spPr bwMode="auto">
          <a:xfrm>
            <a:off x="101162" y="126790"/>
            <a:ext cx="1785446" cy="268040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Team name 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sp>
        <p:nvSpPr>
          <p:cNvPr id="50" name="Text Box 8"/>
          <p:cNvSpPr txBox="1">
            <a:spLocks noChangeArrowheads="1"/>
          </p:cNvSpPr>
          <p:nvPr/>
        </p:nvSpPr>
        <p:spPr bwMode="auto">
          <a:xfrm>
            <a:off x="78269" y="432788"/>
            <a:ext cx="1765736" cy="266472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200" dirty="0" smtClean="0">
                <a:solidFill>
                  <a:srgbClr val="000000"/>
                </a:solidFill>
                <a:latin typeface="Century Gothic" pitchFamily="34" charset="0"/>
                <a:ea typeface="華康中圓體" pitchFamily="49" charset="-120"/>
              </a:rPr>
              <a:t>Warriors</a:t>
            </a:r>
            <a:endParaRPr lang="en-US" altLang="zh-TW" sz="1200" dirty="0">
              <a:solidFill>
                <a:srgbClr val="000000"/>
              </a:solidFill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flipH="1" flipV="1">
            <a:off x="4989129" y="2892531"/>
            <a:ext cx="1286283" cy="67272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6824532" y="4954010"/>
            <a:ext cx="2203154" cy="1777361"/>
          </a:xfrm>
          <a:prstGeom prst="rect">
            <a:avLst/>
          </a:prstGeom>
          <a:noFill/>
          <a:ln w="25400">
            <a:solidFill>
              <a:srgbClr val="96969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Style: </a:t>
            </a:r>
            <a:r>
              <a:rPr lang="en-US" altLang="zh-TW" sz="1400" dirty="0" smtClean="0">
                <a:latin typeface="Calibri"/>
                <a:ea typeface="華康中圓體" pitchFamily="49" charset="-120"/>
                <a:cs typeface="Calibri"/>
              </a:rPr>
              <a:t>Tackle twill / Embroidery / Heat print / Screen print</a:t>
            </a:r>
            <a:endParaRPr lang="en-US" altLang="zh-TW" sz="1400" dirty="0">
              <a:latin typeface="Calibri"/>
              <a:ea typeface="華康中圓體" pitchFamily="49" charset="-120"/>
              <a:cs typeface="Calibri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latin typeface="Calibri"/>
                <a:ea typeface="華康中圓體" pitchFamily="49" charset="-120"/>
                <a:cs typeface="Calibri"/>
              </a:rPr>
              <a:t>Position: Left/ right*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400" dirty="0">
                <a:solidFill>
                  <a:srgbClr val="000000"/>
                </a:solidFill>
                <a:latin typeface="Calibri"/>
                <a:ea typeface="華康中圓體" pitchFamily="49" charset="-120"/>
                <a:cs typeface="Calibri"/>
              </a:rPr>
              <a:t>Size(height):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TW" sz="1050" dirty="0">
                <a:solidFill>
                  <a:srgbClr val="FF0000"/>
                </a:solidFill>
                <a:latin typeface="Calibri"/>
                <a:ea typeface="華康中圓體" pitchFamily="49" charset="-120"/>
                <a:cs typeface="Calibri"/>
              </a:rPr>
              <a:t>*delete where appropriate</a:t>
            </a:r>
          </a:p>
        </p:txBody>
      </p:sp>
      <p:sp>
        <p:nvSpPr>
          <p:cNvPr id="43" name="Text Box 7"/>
          <p:cNvSpPr txBox="1">
            <a:spLocks noChangeArrowheads="1"/>
          </p:cNvSpPr>
          <p:nvPr/>
        </p:nvSpPr>
        <p:spPr bwMode="auto">
          <a:xfrm>
            <a:off x="67143" y="1781502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Chest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1509806" y="2778037"/>
            <a:ext cx="2966711" cy="9083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 Box 7"/>
          <p:cNvSpPr txBox="1">
            <a:spLocks noChangeArrowheads="1"/>
          </p:cNvSpPr>
          <p:nvPr/>
        </p:nvSpPr>
        <p:spPr bwMode="auto">
          <a:xfrm>
            <a:off x="6824532" y="3326681"/>
            <a:ext cx="1267624" cy="258603"/>
          </a:xfrm>
          <a:prstGeom prst="rect">
            <a:avLst/>
          </a:prstGeom>
          <a:solidFill>
            <a:srgbClr val="DDDDDD"/>
          </a:solidFill>
          <a:ln w="25400">
            <a:solidFill>
              <a:srgbClr val="969696"/>
            </a:solidFill>
            <a:prstDash val="sysDot"/>
            <a:miter lim="800000"/>
            <a:headEnd/>
            <a:tailEnd/>
          </a:ln>
        </p:spPr>
        <p:txBody>
          <a:bodyPr lIns="78373" tIns="39187" rIns="78373" bIns="39187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GB" altLang="zh-TW" sz="1200" b="1" dirty="0" smtClean="0">
                <a:latin typeface="Century Gothic" pitchFamily="34" charset="0"/>
                <a:ea typeface="華康中圓體" pitchFamily="49" charset="-120"/>
              </a:rPr>
              <a:t>Extra logo</a:t>
            </a:r>
            <a:endParaRPr lang="zh-TW" altLang="en-US" sz="1200" b="1" dirty="0">
              <a:latin typeface="Century Gothic" pitchFamily="34" charset="0"/>
              <a:ea typeface="華康中圓體" pitchFamily="49" charset="-120"/>
            </a:endParaRPr>
          </a:p>
        </p:txBody>
      </p:sp>
      <p:cxnSp>
        <p:nvCxnSpPr>
          <p:cNvPr id="45" name="Straight Arrow Connector 7"/>
          <p:cNvCxnSpPr/>
          <p:nvPr/>
        </p:nvCxnSpPr>
        <p:spPr>
          <a:xfrm flipV="1">
            <a:off x="1886608" y="2528910"/>
            <a:ext cx="2785462" cy="303496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圖片 3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2" t="6643" r="6202"/>
          <a:stretch/>
        </p:blipFill>
        <p:spPr>
          <a:xfrm>
            <a:off x="2894953" y="1472564"/>
            <a:ext cx="3766293" cy="264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9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charset="2"/>
              <a:buChar char="ü"/>
            </a:pPr>
            <a:r>
              <a:rPr lang="en-US" dirty="0" smtClean="0"/>
              <a:t>Checklist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550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Created Your design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Fill </a:t>
            </a:r>
            <a:r>
              <a:rPr lang="en-US" dirty="0"/>
              <a:t>in all information on the </a:t>
            </a:r>
            <a:r>
              <a:rPr lang="en-US" i="1" dirty="0">
                <a:hlinkClick r:id="rId3" action="ppaction://hlinksldjump"/>
              </a:rPr>
              <a:t>Specification (your design) </a:t>
            </a:r>
            <a:r>
              <a:rPr lang="en-US" dirty="0"/>
              <a:t>slide</a:t>
            </a:r>
            <a:endParaRPr lang="en-US" sz="2400" dirty="0"/>
          </a:p>
          <a:p>
            <a:pPr>
              <a:buFont typeface="Wingdings" charset="2"/>
              <a:buChar char="q"/>
            </a:pPr>
            <a:r>
              <a:rPr lang="en-US" dirty="0" smtClean="0"/>
              <a:t> Fill in the Excel order form</a:t>
            </a:r>
          </a:p>
          <a:p>
            <a:pPr marL="0" indent="0">
              <a:buNone/>
            </a:pPr>
            <a:r>
              <a:rPr lang="en-US" dirty="0" smtClean="0"/>
              <a:t>and save the file</a:t>
            </a:r>
          </a:p>
          <a:p>
            <a:pPr>
              <a:buFont typeface="Wingdings" charset="2"/>
              <a:buChar char="q"/>
            </a:pPr>
            <a:endParaRPr lang="en-US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Next step: Send an email to </a:t>
            </a:r>
            <a:r>
              <a:rPr lang="en-US" sz="2400" dirty="0" smtClean="0">
                <a:hlinkClick r:id="rId4"/>
              </a:rPr>
              <a:t>daniel.wong@evigtro.com.hk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with the following files: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This PowerPoint </a:t>
            </a:r>
          </a:p>
          <a:p>
            <a:pPr>
              <a:buFont typeface="Wingdings" charset="2"/>
              <a:buChar char="q"/>
            </a:pPr>
            <a:r>
              <a:rPr lang="en-US" dirty="0" smtClean="0"/>
              <a:t> Your logos (PDF/PSD/Ai format)</a:t>
            </a:r>
          </a:p>
          <a:p>
            <a:pPr>
              <a:buFont typeface="Wingdings" charset="2"/>
              <a:buChar char="q"/>
            </a:pPr>
            <a:r>
              <a:rPr lang="en-US" dirty="0"/>
              <a:t> </a:t>
            </a:r>
            <a:r>
              <a:rPr lang="en-US" dirty="0" smtClean="0"/>
              <a:t>The font file (</a:t>
            </a:r>
            <a:r>
              <a:rPr lang="en-US" dirty="0" err="1" smtClean="0"/>
              <a:t>ttf</a:t>
            </a:r>
            <a:r>
              <a:rPr lang="en-US" dirty="0" smtClean="0"/>
              <a:t>/oft format) if there is</a:t>
            </a:r>
          </a:p>
          <a:p>
            <a:pPr>
              <a:buFont typeface="Wingdings" charset="2"/>
              <a:buChar char="q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XSS hockey shape.jpg"/>
          <p:cNvPicPr>
            <a:picLocks noChangeAspect="1"/>
          </p:cNvPicPr>
          <p:nvPr/>
        </p:nvPicPr>
        <p:blipFill>
          <a:blip r:embed="rId5">
            <a:alphaModFix amt="63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3672" r="99180">
                        <a14:foregroundMark x1="46602" y1="48984" x2="46602" y2="48984"/>
                        <a14:foregroundMark x1="70703" y1="39336" x2="70703" y2="39336"/>
                        <a14:foregroundMark x1="81133" y1="53398" x2="81133" y2="533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97" y="-148252"/>
            <a:ext cx="1236383" cy="123638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82570" y="3456376"/>
            <a:ext cx="18521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(double click to open) </a:t>
            </a:r>
          </a:p>
        </p:txBody>
      </p:sp>
      <p:graphicFrame>
        <p:nvGraphicFramePr>
          <p:cNvPr id="7" name="Object 6" descr="Excel order form_beanie " title="Excel order form_beanie 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12723"/>
              </p:ext>
            </p:extLst>
          </p:nvPr>
        </p:nvGraphicFramePr>
        <p:xfrm>
          <a:off x="4129585" y="3319837"/>
          <a:ext cx="852985" cy="7506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Worksheet" showAsIcon="1" r:id="rId7" imgW="635000" imgH="558800" progId="Excel.Sheet.12">
                  <p:embed/>
                </p:oleObj>
              </mc:Choice>
              <mc:Fallback>
                <p:oleObj name="Worksheet" showAsIcon="1" r:id="rId7" imgW="635000" imgH="558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29585" y="3319837"/>
                        <a:ext cx="852985" cy="7506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/>
          <p:cNvSpPr/>
          <p:nvPr/>
        </p:nvSpPr>
        <p:spPr>
          <a:xfrm>
            <a:off x="3694810" y="3282162"/>
            <a:ext cx="5363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ym typeface="Wingdings"/>
              </a:rPr>
              <a:t>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56015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30850</TotalTime>
  <Words>502</Words>
  <Application>Microsoft Macintosh PowerPoint</Application>
  <PresentationFormat>On-screen Show (4:3)</PresentationFormat>
  <Paragraphs>115</Paragraphs>
  <Slides>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Calibri</vt:lpstr>
      <vt:lpstr>Century Gothic</vt:lpstr>
      <vt:lpstr>Jersey M54</vt:lpstr>
      <vt:lpstr>Times New Roman</vt:lpstr>
      <vt:lpstr>Wingdings</vt:lpstr>
      <vt:lpstr>微軟正黑體</vt:lpstr>
      <vt:lpstr>新細明體</vt:lpstr>
      <vt:lpstr>華康中圓體</vt:lpstr>
      <vt:lpstr>Arial</vt:lpstr>
      <vt:lpstr>Office Theme</vt:lpstr>
      <vt:lpstr>Worksheet</vt:lpstr>
      <vt:lpstr>Step-to-Step guide</vt:lpstr>
      <vt:lpstr>PowerPoint Presentation</vt:lpstr>
      <vt:lpstr>PowerPoint Presentation</vt:lpstr>
      <vt:lpstr>Available base Color Code</vt:lpstr>
      <vt:lpstr>PowerPoint Presentation</vt:lpstr>
      <vt:lpstr>PowerPoint Presentation</vt:lpstr>
      <vt:lpstr>PowerPoint Presentation</vt:lpstr>
      <vt:lpstr>Checklist  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Naomi</dc:creator>
  <cp:lastModifiedBy>17169485A</cp:lastModifiedBy>
  <cp:revision>321</cp:revision>
  <dcterms:created xsi:type="dcterms:W3CDTF">2018-03-10T09:59:51Z</dcterms:created>
  <dcterms:modified xsi:type="dcterms:W3CDTF">2018-05-02T04:56:43Z</dcterms:modified>
</cp:coreProperties>
</file>